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1"/>
  </p:notesMasterIdLst>
  <p:sldIdLst>
    <p:sldId id="258" r:id="rId2"/>
    <p:sldId id="573" r:id="rId3"/>
    <p:sldId id="591" r:id="rId4"/>
    <p:sldId id="277" r:id="rId5"/>
    <p:sldId id="285" r:id="rId6"/>
    <p:sldId id="594" r:id="rId7"/>
    <p:sldId id="610" r:id="rId8"/>
    <p:sldId id="623" r:id="rId9"/>
    <p:sldId id="622" r:id="rId10"/>
    <p:sldId id="611" r:id="rId11"/>
    <p:sldId id="612" r:id="rId12"/>
    <p:sldId id="613" r:id="rId13"/>
    <p:sldId id="614" r:id="rId14"/>
    <p:sldId id="615" r:id="rId15"/>
    <p:sldId id="616" r:id="rId16"/>
    <p:sldId id="617" r:id="rId17"/>
    <p:sldId id="618" r:id="rId18"/>
    <p:sldId id="619" r:id="rId19"/>
    <p:sldId id="620" r:id="rId20"/>
    <p:sldId id="621" r:id="rId21"/>
    <p:sldId id="624" r:id="rId22"/>
    <p:sldId id="522" r:id="rId23"/>
    <p:sldId id="595" r:id="rId24"/>
    <p:sldId id="625" r:id="rId25"/>
    <p:sldId id="596" r:id="rId26"/>
    <p:sldId id="597" r:id="rId27"/>
    <p:sldId id="626" r:id="rId28"/>
    <p:sldId id="627" r:id="rId29"/>
    <p:sldId id="598" r:id="rId30"/>
    <p:sldId id="599" r:id="rId31"/>
    <p:sldId id="606" r:id="rId32"/>
    <p:sldId id="607" r:id="rId33"/>
    <p:sldId id="588" r:id="rId34"/>
    <p:sldId id="609" r:id="rId35"/>
    <p:sldId id="608" r:id="rId36"/>
    <p:sldId id="600" r:id="rId37"/>
    <p:sldId id="603" r:id="rId38"/>
    <p:sldId id="601" r:id="rId39"/>
    <p:sldId id="477" r:id="rId40"/>
  </p:sldIdLst>
  <p:sldSz cx="12192000" cy="6858000"/>
  <p:notesSz cx="6858000" cy="9144000"/>
  <p:embeddedFontLst>
    <p:embeddedFont>
      <p:font typeface="Sage Headline Black" panose="02010A03040201060103" pitchFamily="2" charset="0"/>
      <p:bold r:id="rId42"/>
    </p:embeddedFont>
    <p:embeddedFont>
      <p:font typeface="Sage Text" panose="02010503040201060103" pitchFamily="2" charset="0"/>
      <p:regular r:id="rId43"/>
      <p:bold r:id="rId44"/>
      <p:italic r:id="rId45"/>
      <p:boldItalic r:id="rId46"/>
    </p:embeddedFont>
    <p:embeddedFont>
      <p:font typeface="Sage Text Light" panose="02010303040201060103" pitchFamily="2" charset="0"/>
      <p:regular r:id="rId47"/>
      <p: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79" d="100"/>
          <a:sy n="79" d="100"/>
        </p:scale>
        <p:origin x="857" y="46"/>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10/20/2025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20652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2319372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3187356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37</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38</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828253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3CBDF-0C5E-FBCB-3EFE-D5F49C20EF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23606-ABD9-CB7A-FDAD-FFF7E229F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319ED6-4A22-046E-5169-E1B2FCBB0A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675F88-CA5D-FA50-8649-BDBECF26E844}"/>
              </a:ext>
            </a:extLst>
          </p:cNvPr>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3930448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3954966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2025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2025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2025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2026.0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October 2025</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txBody>
          <a:bodyPr/>
          <a:lstStyle/>
          <a:p>
            <a:endParaRPr lang="en-US"/>
          </a:p>
        </p:txBody>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Finder Generator</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the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DB7AA007-E853-4356-6033-585FE87640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479" y="4380854"/>
            <a:ext cx="5848350" cy="838200"/>
          </a:xfrm>
          <a:prstGeom prst="rect">
            <a:avLst/>
          </a:prstGeom>
          <a:noFill/>
          <a:ln>
            <a:noFill/>
          </a:ln>
        </p:spPr>
      </p:pic>
    </p:spTree>
    <p:extLst>
      <p:ext uri="{BB962C8B-B14F-4D97-AF65-F5344CB8AC3E}">
        <p14:creationId xmlns:p14="http://schemas.microsoft.com/office/powerpoint/2010/main" val="249759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Upgrade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the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45A5D110-0EBF-B623-B2D7-826262E54A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099" y="4556795"/>
            <a:ext cx="5848350" cy="742950"/>
          </a:xfrm>
          <a:prstGeom prst="rect">
            <a:avLst/>
          </a:prstGeom>
          <a:noFill/>
          <a:ln>
            <a:noFill/>
          </a:ln>
        </p:spPr>
      </p:pic>
    </p:spTree>
    <p:extLst>
      <p:ext uri="{BB962C8B-B14F-4D97-AF65-F5344CB8AC3E}">
        <p14:creationId xmlns:p14="http://schemas.microsoft.com/office/powerpoint/2010/main" val="4289508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Language Resource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the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E814C3DF-F13F-EE99-A4EF-D8EF8BF214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261758"/>
            <a:ext cx="5848350" cy="1000125"/>
          </a:xfrm>
          <a:prstGeom prst="rect">
            <a:avLst/>
          </a:prstGeom>
          <a:noFill/>
          <a:ln>
            <a:noFill/>
          </a:ln>
        </p:spPr>
      </p:pic>
    </p:spTree>
    <p:extLst>
      <p:ext uri="{BB962C8B-B14F-4D97-AF65-F5344CB8AC3E}">
        <p14:creationId xmlns:p14="http://schemas.microsoft.com/office/powerpoint/2010/main" val="45933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Sync Assemblies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the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9" y="5170716"/>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Sage internal developer usage only</a:t>
            </a:r>
            <a:endParaRPr lang="en-US" sz="1600" b="0" i="0" dirty="0">
              <a:solidFill>
                <a:srgbClr val="FF0000"/>
              </a:solidFill>
              <a:latin typeface="Sage Text" panose="02010503040201060103" pitchFamily="2" charset="77"/>
            </a:endParaRP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69660809-794B-B825-BB63-496774C8ED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055900"/>
            <a:ext cx="5848350" cy="1104900"/>
          </a:xfrm>
          <a:prstGeom prst="rect">
            <a:avLst/>
          </a:prstGeom>
          <a:noFill/>
          <a:ln>
            <a:noFill/>
          </a:ln>
        </p:spPr>
      </p:pic>
    </p:spTree>
    <p:extLst>
      <p:ext uri="{BB962C8B-B14F-4D97-AF65-F5344CB8AC3E}">
        <p14:creationId xmlns:p14="http://schemas.microsoft.com/office/powerpoint/2010/main" val="25245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Solution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Package only contains solution wizard</a:t>
            </a:r>
          </a:p>
          <a:p>
            <a:pPr marL="285750" indent="-285750" algn="l">
              <a:buFont typeface="Arial" panose="020B0604020202020204" pitchFamily="34" charset="0"/>
              <a:buChar char="•"/>
            </a:pPr>
            <a:r>
              <a:rPr lang="en-US" sz="1600" dirty="0">
                <a:latin typeface="Sage Text" panose="02010503040201060103" pitchFamily="2" charset="77"/>
              </a:rPr>
              <a:t>Added Web API solution creation for 2025.1</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6" name="Picture 5">
            <a:extLst>
              <a:ext uri="{FF2B5EF4-FFF2-40B4-BE49-F238E27FC236}">
                <a16:creationId xmlns:a16="http://schemas.microsoft.com/office/drawing/2014/main" id="{706FF0D7-5EE7-5117-EE98-BC7DBECCAEA3}"/>
              </a:ext>
            </a:extLst>
          </p:cNvPr>
          <p:cNvPicPr>
            <a:picLocks noChangeAspect="1"/>
          </p:cNvPicPr>
          <p:nvPr/>
        </p:nvPicPr>
        <p:blipFill>
          <a:blip r:embed="rId3"/>
          <a:stretch>
            <a:fillRect/>
          </a:stretch>
        </p:blipFill>
        <p:spPr>
          <a:xfrm>
            <a:off x="6447587" y="538308"/>
            <a:ext cx="4914900" cy="3962400"/>
          </a:xfrm>
          <a:prstGeom prst="rect">
            <a:avLst/>
          </a:prstGeom>
        </p:spPr>
      </p:pic>
    </p:spTree>
    <p:extLst>
      <p:ext uri="{BB962C8B-B14F-4D97-AF65-F5344CB8AC3E}">
        <p14:creationId xmlns:p14="http://schemas.microsoft.com/office/powerpoint/2010/main" val="150330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547151" y="5385860"/>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Executable name</a:t>
            </a:r>
          </a:p>
        </p:txBody>
      </p:sp>
      <p:pic>
        <p:nvPicPr>
          <p:cNvPr id="5" name="Picture 4">
            <a:extLst>
              <a:ext uri="{FF2B5EF4-FFF2-40B4-BE49-F238E27FC236}">
                <a16:creationId xmlns:a16="http://schemas.microsoft.com/office/drawing/2014/main" id="{C5488F45-A2A3-E190-6E0C-F3DAA3834E35}"/>
              </a:ext>
            </a:extLst>
          </p:cNvPr>
          <p:cNvPicPr>
            <a:picLocks noChangeAspect="1"/>
          </p:cNvPicPr>
          <p:nvPr/>
        </p:nvPicPr>
        <p:blipFill>
          <a:blip r:embed="rId2"/>
          <a:stretch>
            <a:fillRect/>
          </a:stretch>
        </p:blipFill>
        <p:spPr>
          <a:xfrm>
            <a:off x="411479" y="1624012"/>
            <a:ext cx="4648200" cy="3609975"/>
          </a:xfrm>
          <a:prstGeom prst="rect">
            <a:avLst/>
          </a:prstGeom>
        </p:spPr>
      </p:pic>
    </p:spTree>
    <p:extLst>
      <p:ext uri="{BB962C8B-B14F-4D97-AF65-F5344CB8AC3E}">
        <p14:creationId xmlns:p14="http://schemas.microsoft.com/office/powerpoint/2010/main" val="3042178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Package only contains customization wizard</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5" name="Picture 4">
            <a:extLst>
              <a:ext uri="{FF2B5EF4-FFF2-40B4-BE49-F238E27FC236}">
                <a16:creationId xmlns:a16="http://schemas.microsoft.com/office/drawing/2014/main" id="{6F909387-29AE-C3C8-FA98-F3184FADBC75}"/>
              </a:ext>
            </a:extLst>
          </p:cNvPr>
          <p:cNvPicPr>
            <a:picLocks noChangeAspect="1"/>
          </p:cNvPicPr>
          <p:nvPr/>
        </p:nvPicPr>
        <p:blipFill>
          <a:blip r:embed="rId3"/>
          <a:stretch>
            <a:fillRect/>
          </a:stretch>
        </p:blipFill>
        <p:spPr>
          <a:xfrm>
            <a:off x="6509039" y="818312"/>
            <a:ext cx="4333875" cy="3524250"/>
          </a:xfrm>
          <a:prstGeom prst="rect">
            <a:avLst/>
          </a:prstGeom>
        </p:spPr>
      </p:pic>
    </p:spTree>
    <p:extLst>
      <p:ext uri="{BB962C8B-B14F-4D97-AF65-F5344CB8AC3E}">
        <p14:creationId xmlns:p14="http://schemas.microsoft.com/office/powerpoint/2010/main" val="2756217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Prep Utility</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3725575"/>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Sage internal usage only</a:t>
            </a:r>
          </a:p>
        </p:txBody>
      </p:sp>
      <p:pic>
        <p:nvPicPr>
          <p:cNvPr id="3" name="Picture 2" descr="A white box with black text&#10;&#10;Description automatically generated">
            <a:extLst>
              <a:ext uri="{FF2B5EF4-FFF2-40B4-BE49-F238E27FC236}">
                <a16:creationId xmlns:a16="http://schemas.microsoft.com/office/drawing/2014/main" id="{714C5EE3-6F68-EE79-2A1C-204176993B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570" y="1676603"/>
            <a:ext cx="5853430" cy="1910080"/>
          </a:xfrm>
          <a:prstGeom prst="rect">
            <a:avLst/>
          </a:prstGeom>
          <a:noFill/>
          <a:ln>
            <a:noFill/>
          </a:ln>
        </p:spPr>
      </p:pic>
    </p:spTree>
    <p:extLst>
      <p:ext uri="{BB962C8B-B14F-4D97-AF65-F5344CB8AC3E}">
        <p14:creationId xmlns:p14="http://schemas.microsoft.com/office/powerpoint/2010/main" val="89322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Configurations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99565" y="5517799"/>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configurations for subclassing web screens</a:t>
            </a:r>
          </a:p>
        </p:txBody>
      </p:sp>
      <p:pic>
        <p:nvPicPr>
          <p:cNvPr id="5" name="Picture 4" descr="A screenshot of a computer&#10;&#10;Description automatically generated">
            <a:extLst>
              <a:ext uri="{FF2B5EF4-FFF2-40B4-BE49-F238E27FC236}">
                <a16:creationId xmlns:a16="http://schemas.microsoft.com/office/drawing/2014/main" id="{D0B0220B-ED1B-F871-5B03-E2AFE9A15B88}"/>
              </a:ext>
            </a:extLst>
          </p:cNvPr>
          <p:cNvPicPr>
            <a:picLocks noChangeAspect="1"/>
          </p:cNvPicPr>
          <p:nvPr/>
        </p:nvPicPr>
        <p:blipFill>
          <a:blip r:embed="rId2"/>
          <a:stretch>
            <a:fillRect/>
          </a:stretch>
        </p:blipFill>
        <p:spPr>
          <a:xfrm>
            <a:off x="419098" y="1801144"/>
            <a:ext cx="5853430" cy="3716655"/>
          </a:xfrm>
          <a:prstGeom prst="rect">
            <a:avLst/>
          </a:prstGeom>
        </p:spPr>
      </p:pic>
      <p:pic>
        <p:nvPicPr>
          <p:cNvPr id="7" name="Picture 6">
            <a:extLst>
              <a:ext uri="{FF2B5EF4-FFF2-40B4-BE49-F238E27FC236}">
                <a16:creationId xmlns:a16="http://schemas.microsoft.com/office/drawing/2014/main" id="{099B5C02-7EEF-56C4-7EDD-0EB89CE0441C}"/>
              </a:ext>
            </a:extLst>
          </p:cNvPr>
          <p:cNvPicPr>
            <a:picLocks noChangeAspect="1"/>
          </p:cNvPicPr>
          <p:nvPr/>
        </p:nvPicPr>
        <p:blipFill>
          <a:blip r:embed="rId3"/>
          <a:stretch>
            <a:fillRect/>
          </a:stretch>
        </p:blipFill>
        <p:spPr>
          <a:xfrm>
            <a:off x="6696304" y="1701089"/>
            <a:ext cx="4914900" cy="3733800"/>
          </a:xfrm>
          <a:prstGeom prst="rect">
            <a:avLst/>
          </a:prstGeom>
        </p:spPr>
      </p:pic>
    </p:spTree>
    <p:extLst>
      <p:ext uri="{BB962C8B-B14F-4D97-AF65-F5344CB8AC3E}">
        <p14:creationId xmlns:p14="http://schemas.microsoft.com/office/powerpoint/2010/main" val="3720721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Compilation and Deployment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4515617"/>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Apply configurations for subclassing web screens</a:t>
            </a:r>
          </a:p>
        </p:txBody>
      </p:sp>
      <p:pic>
        <p:nvPicPr>
          <p:cNvPr id="3" name="Picture 2" descr="A screenshot of a computer&#10;&#10;Description automatically generated">
            <a:extLst>
              <a:ext uri="{FF2B5EF4-FFF2-40B4-BE49-F238E27FC236}">
                <a16:creationId xmlns:a16="http://schemas.microsoft.com/office/drawing/2014/main" id="{6F563A2D-AC3B-00FD-3636-2F57F1EF77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479" y="1976273"/>
            <a:ext cx="5853430" cy="2349500"/>
          </a:xfrm>
          <a:prstGeom prst="rect">
            <a:avLst/>
          </a:prstGeom>
          <a:noFill/>
          <a:ln>
            <a:noFill/>
          </a:ln>
        </p:spPr>
      </p:pic>
      <p:pic>
        <p:nvPicPr>
          <p:cNvPr id="8" name="Picture 7">
            <a:extLst>
              <a:ext uri="{FF2B5EF4-FFF2-40B4-BE49-F238E27FC236}">
                <a16:creationId xmlns:a16="http://schemas.microsoft.com/office/drawing/2014/main" id="{5C261B25-A01D-429A-F8BE-1D5624B57382}"/>
              </a:ext>
            </a:extLst>
          </p:cNvPr>
          <p:cNvPicPr>
            <a:picLocks noChangeAspect="1"/>
          </p:cNvPicPr>
          <p:nvPr/>
        </p:nvPicPr>
        <p:blipFill>
          <a:blip r:embed="rId3"/>
          <a:stretch>
            <a:fillRect/>
          </a:stretch>
        </p:blipFill>
        <p:spPr>
          <a:xfrm>
            <a:off x="6919988" y="1815332"/>
            <a:ext cx="4657725" cy="3629025"/>
          </a:xfrm>
          <a:prstGeom prst="rect">
            <a:avLst/>
          </a:prstGeom>
        </p:spPr>
      </p:pic>
    </p:spTree>
    <p:extLst>
      <p:ext uri="{BB962C8B-B14F-4D97-AF65-F5344CB8AC3E}">
        <p14:creationId xmlns:p14="http://schemas.microsoft.com/office/powerpoint/2010/main" val="201681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Web API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5563550"/>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partner endpoints for subclassing Web API</a:t>
            </a:r>
          </a:p>
        </p:txBody>
      </p:sp>
      <p:pic>
        <p:nvPicPr>
          <p:cNvPr id="5" name="Picture 4">
            <a:extLst>
              <a:ext uri="{FF2B5EF4-FFF2-40B4-BE49-F238E27FC236}">
                <a16:creationId xmlns:a16="http://schemas.microsoft.com/office/drawing/2014/main" id="{D2E349D4-C438-B7A9-5965-F25411AAC2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098" y="1815332"/>
            <a:ext cx="5848350" cy="3514725"/>
          </a:xfrm>
          <a:prstGeom prst="rect">
            <a:avLst/>
          </a:prstGeom>
          <a:noFill/>
          <a:ln>
            <a:noFill/>
          </a:ln>
        </p:spPr>
      </p:pic>
      <p:pic>
        <p:nvPicPr>
          <p:cNvPr id="7" name="Picture 6">
            <a:extLst>
              <a:ext uri="{FF2B5EF4-FFF2-40B4-BE49-F238E27FC236}">
                <a16:creationId xmlns:a16="http://schemas.microsoft.com/office/drawing/2014/main" id="{41A98896-FF5F-4687-4604-09C71E8C8BEC}"/>
              </a:ext>
            </a:extLst>
          </p:cNvPr>
          <p:cNvPicPr>
            <a:picLocks noChangeAspect="1"/>
          </p:cNvPicPr>
          <p:nvPr/>
        </p:nvPicPr>
        <p:blipFill>
          <a:blip r:embed="rId3"/>
          <a:stretch>
            <a:fillRect/>
          </a:stretch>
        </p:blipFill>
        <p:spPr>
          <a:xfrm>
            <a:off x="6848805" y="1577592"/>
            <a:ext cx="5071963" cy="3929773"/>
          </a:xfrm>
          <a:prstGeom prst="rect">
            <a:avLst/>
          </a:prstGeom>
        </p:spPr>
      </p:pic>
    </p:spTree>
    <p:extLst>
      <p:ext uri="{BB962C8B-B14F-4D97-AF65-F5344CB8AC3E}">
        <p14:creationId xmlns:p14="http://schemas.microsoft.com/office/powerpoint/2010/main" val="416941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Subclassing</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38714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Subclassing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889388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available in the Web Screens and the Web API since 2024.2</a:t>
            </a:r>
          </a:p>
          <a:p>
            <a:pPr marL="285750" indent="-285750">
              <a:buFont typeface="Arial" panose="020B0604020202020204" pitchFamily="34" charset="0"/>
              <a:buChar char="•"/>
            </a:pPr>
            <a:r>
              <a:rPr lang="en-US" dirty="0"/>
              <a:t>Web Screen Wizards to extend Sage 300 model assemblies</a:t>
            </a:r>
          </a:p>
          <a:p>
            <a:pPr marL="285750" indent="-285750">
              <a:buFont typeface="Arial" panose="020B0604020202020204" pitchFamily="34" charset="0"/>
              <a:buChar char="•"/>
            </a:pPr>
            <a:r>
              <a:rPr lang="en-US" dirty="0"/>
              <a:t>Web API Wizard to extend Sage 300 Web API endpoints</a:t>
            </a:r>
          </a:p>
          <a:p>
            <a:pPr marL="285750" indent="-285750">
              <a:buFont typeface="Arial" panose="020B0604020202020204" pitchFamily="34" charset="0"/>
              <a:buChar char="•"/>
            </a:pPr>
            <a:r>
              <a:rPr lang="en-US" dirty="0"/>
              <a:t>Checkout the Subclassing Design doc in the docs/development folder</a:t>
            </a:r>
          </a:p>
          <a:p>
            <a:pPr marL="285750" indent="-285750">
              <a:buFont typeface="Arial" panose="020B0604020202020204" pitchFamily="34" charset="0"/>
              <a:buChar char="•"/>
            </a:pPr>
            <a:r>
              <a:rPr lang="en-US" dirty="0"/>
              <a:t>Checkout the Wizards docs in the docs/wizards folder</a:t>
            </a:r>
          </a:p>
          <a:p>
            <a:pPr marL="285750" indent="-285750">
              <a:buFont typeface="Arial" panose="020B0604020202020204" pitchFamily="34" charset="0"/>
              <a:buChar char="•"/>
            </a:pPr>
            <a:r>
              <a:rPr lang="en-US" dirty="0"/>
              <a:t>Checkout the presentation from TPAC 2024 in the docs/presentations/TPAC folder which walks through how to use the wizards, deploy modified assemblies, use the Customization Strategy to access the extended properties, use the Web API wizard to create a partner endpoint extending an existing endpoint</a:t>
            </a:r>
          </a:p>
        </p:txBody>
      </p:sp>
    </p:spTree>
    <p:extLst>
      <p:ext uri="{BB962C8B-B14F-4D97-AF65-F5344CB8AC3E}">
        <p14:creationId xmlns:p14="http://schemas.microsoft.com/office/powerpoint/2010/main" val="3037043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809834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a:p>
            <a:pPr marL="285750" indent="-285750">
              <a:buFont typeface="Arial" panose="020B0604020202020204" pitchFamily="34" charset="0"/>
              <a:buChar char="•"/>
            </a:pPr>
            <a:r>
              <a:rPr lang="en-US" dirty="0"/>
              <a:t>Update Nuget Package References</a:t>
            </a:r>
          </a:p>
          <a:p>
            <a:pPr marL="285750" indent="-285750">
              <a:buFont typeface="Arial" panose="020B0604020202020204" pitchFamily="34" charset="0"/>
              <a:buChar char="•"/>
            </a:pPr>
            <a:r>
              <a:rPr lang="en-US" dirty="0"/>
              <a:t>Update Accpac Libraries</a:t>
            </a:r>
          </a:p>
          <a:p>
            <a:pPr marL="285750" indent="-285750">
              <a:buFont typeface="Arial" panose="020B0604020202020204" pitchFamily="34" charset="0"/>
              <a:buChar char="•"/>
            </a:pPr>
            <a:r>
              <a:rPr lang="en-US" dirty="0"/>
              <a:t>Update the Post Build Event routine to use a system environment variable to point to the Web SDK’s </a:t>
            </a:r>
            <a:r>
              <a:rPr lang="en-US" dirty="0" err="1"/>
              <a:t>biin</a:t>
            </a:r>
            <a:r>
              <a:rPr lang="en-US" dirty="0"/>
              <a:t>\utilities folder</a:t>
            </a:r>
          </a:p>
          <a:p>
            <a:pPr marL="285750" indent="-285750">
              <a:buFont typeface="Arial" panose="020B0604020202020204" pitchFamily="34" charset="0"/>
              <a:buChar char="•"/>
            </a:pPr>
            <a:r>
              <a:rPr lang="en-US" dirty="0"/>
              <a:t>The *.csproj, app.config, and packages.config of any sample can be used as a source for the manual steps of upgrading these files for new Nuget references and pointing to locally installed files as opposed to downloading Nuget packages.</a:t>
            </a:r>
          </a:p>
        </p:txBody>
      </p:sp>
    </p:spTree>
    <p:extLst>
      <p:ext uri="{BB962C8B-B14F-4D97-AF65-F5344CB8AC3E}">
        <p14:creationId xmlns:p14="http://schemas.microsoft.com/office/powerpoint/2010/main" val="2000447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8" y="1347300"/>
            <a:ext cx="1076550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ability added via Web API Subclassing Wizard since 2024.2</a:t>
            </a:r>
          </a:p>
          <a:p>
            <a:pPr marL="285750" indent="-285750">
              <a:buFont typeface="Arial" panose="020B0604020202020204" pitchFamily="34" charset="0"/>
              <a:buChar char="•"/>
            </a:pPr>
            <a:r>
              <a:rPr lang="en-US" dirty="0"/>
              <a:t>Performance improvements for stateful behavior on subsequent API calls</a:t>
            </a:r>
          </a:p>
          <a:p>
            <a:pPr marL="285750" indent="-285750">
              <a:buFont typeface="Arial" panose="020B0604020202020204" pitchFamily="34" charset="0"/>
              <a:buChar char="•"/>
            </a:pPr>
            <a:r>
              <a:rPr lang="en-US" dirty="0"/>
              <a:t>New for 2025.1! Added Partner Web API support to the Solution Wizard and Code Generation Wizards</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DBA9A9CC-632A-38B6-6777-706E1D6112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6181" y="2407192"/>
            <a:ext cx="4207921" cy="2844116"/>
          </a:xfrm>
          <a:prstGeom prst="rect">
            <a:avLst/>
          </a:prstGeom>
          <a:noFill/>
          <a:ln>
            <a:noFill/>
          </a:ln>
        </p:spPr>
      </p:pic>
      <p:pic>
        <p:nvPicPr>
          <p:cNvPr id="5" name="Picture 4">
            <a:extLst>
              <a:ext uri="{FF2B5EF4-FFF2-40B4-BE49-F238E27FC236}">
                <a16:creationId xmlns:a16="http://schemas.microsoft.com/office/drawing/2014/main" id="{AFCBF068-EABC-9B7F-72D0-C33306C15B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5493" y="2407192"/>
            <a:ext cx="4304739" cy="2846456"/>
          </a:xfrm>
          <a:prstGeom prst="rect">
            <a:avLst/>
          </a:prstGeom>
          <a:noFill/>
          <a:ln>
            <a:noFill/>
          </a:ln>
        </p:spPr>
      </p:pic>
      <p:sp>
        <p:nvSpPr>
          <p:cNvPr id="6" name="TextBox 5">
            <a:extLst>
              <a:ext uri="{FF2B5EF4-FFF2-40B4-BE49-F238E27FC236}">
                <a16:creationId xmlns:a16="http://schemas.microsoft.com/office/drawing/2014/main" id="{C1671A65-BA4C-DA3B-D64F-660385C89786}"/>
              </a:ext>
            </a:extLst>
          </p:cNvPr>
          <p:cNvSpPr txBox="1"/>
          <p:nvPr/>
        </p:nvSpPr>
        <p:spPr>
          <a:xfrm>
            <a:off x="6382524" y="5253648"/>
            <a:ext cx="5483213" cy="954107"/>
          </a:xfrm>
          <a:prstGeom prst="rect">
            <a:avLst/>
          </a:prstGeom>
          <a:noFill/>
        </p:spPr>
        <p:txBody>
          <a:bodyPr wrap="square" rtlCol="0">
            <a:spAutoFit/>
          </a:bodyPr>
          <a:lstStyle/>
          <a:p>
            <a:r>
              <a:rPr lang="en-US" sz="1400" dirty="0">
                <a:solidFill>
                  <a:srgbClr val="FF0000"/>
                </a:solidFill>
              </a:rPr>
              <a:t>Note: The generated model class has a TODO that must be resolved before compiling/running. The reason for this is the ROTO ID for the View ID must be manually specified (auto resolving would require the Desktop SDK to be installed).</a:t>
            </a:r>
          </a:p>
        </p:txBody>
      </p:sp>
    </p:spTree>
    <p:extLst>
      <p:ext uri="{BB962C8B-B14F-4D97-AF65-F5344CB8AC3E}">
        <p14:creationId xmlns:p14="http://schemas.microsoft.com/office/powerpoint/2010/main" val="2187342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F9971-0C33-C60F-8A2E-D296889598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AD06C-B261-9F9A-085B-1932B5E89E91}"/>
              </a:ext>
            </a:extLst>
          </p:cNvPr>
          <p:cNvSpPr>
            <a:spLocks noGrp="1"/>
          </p:cNvSpPr>
          <p:nvPr>
            <p:ph type="title"/>
          </p:nvPr>
        </p:nvSpPr>
        <p:spPr/>
        <p:txBody>
          <a:bodyPr/>
          <a:lstStyle/>
          <a:p>
            <a:r>
              <a:rPr lang="en-US" dirty="0"/>
              <a:t>Proxy &amp; Tester</a:t>
            </a:r>
          </a:p>
        </p:txBody>
      </p:sp>
      <p:sp>
        <p:nvSpPr>
          <p:cNvPr id="3" name="Slide Number Placeholder 2">
            <a:extLst>
              <a:ext uri="{FF2B5EF4-FFF2-40B4-BE49-F238E27FC236}">
                <a16:creationId xmlns:a16="http://schemas.microsoft.com/office/drawing/2014/main" id="{7BEBF102-F952-1CA3-01D8-F93DDD948356}"/>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5" name="Picture Placeholder 4">
            <a:extLst>
              <a:ext uri="{FF2B5EF4-FFF2-40B4-BE49-F238E27FC236}">
                <a16:creationId xmlns:a16="http://schemas.microsoft.com/office/drawing/2014/main" id="{99B44E42-6438-2873-576D-17CDA5C31810}"/>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06290B88-83A8-3143-9C2B-1E59D2B89A3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29913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87535-9E4A-00AB-E2E9-4E399489FA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629FDF-839C-F326-9630-AAFA703E126C}"/>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A24184EC-C018-85D2-4F20-958B98292CC4}"/>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BC377354-7CBA-953A-29F9-813CCCB9FD0B}"/>
              </a:ext>
            </a:extLst>
          </p:cNvPr>
          <p:cNvSpPr txBox="1"/>
          <p:nvPr/>
        </p:nvSpPr>
        <p:spPr>
          <a:xfrm>
            <a:off x="411479" y="1347300"/>
            <a:ext cx="518145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 new Proxy (API) has been added to the Sage Web Screens</a:t>
            </a:r>
          </a:p>
          <a:p>
            <a:pPr marL="285750" indent="-285750">
              <a:buFont typeface="Arial" panose="020B0604020202020204" pitchFamily="34" charset="0"/>
              <a:buChar char="•"/>
            </a:pPr>
            <a:r>
              <a:rPr lang="en-US" dirty="0"/>
              <a:t>Secured with Asymmetric Elliptical Encryption</a:t>
            </a:r>
          </a:p>
          <a:p>
            <a:pPr marL="285750" indent="-285750">
              <a:buFont typeface="Arial" panose="020B0604020202020204" pitchFamily="34" charset="0"/>
              <a:buChar char="•"/>
            </a:pPr>
            <a:r>
              <a:rPr lang="en-US" dirty="0"/>
              <a:t>Any web application with valid Sage 300 credentials can host/display a Sage 300 Web Screen</a:t>
            </a:r>
          </a:p>
          <a:p>
            <a:pPr marL="742950" lvl="1" indent="-285750">
              <a:buFont typeface="Arial" panose="020B0604020202020204" pitchFamily="34" charset="0"/>
              <a:buChar char="•"/>
            </a:pPr>
            <a:r>
              <a:rPr lang="en-US" dirty="0"/>
              <a:t>See doc in docs/utilities folder</a:t>
            </a:r>
          </a:p>
          <a:p>
            <a:pPr marL="285750" indent="-285750">
              <a:buFont typeface="Arial" panose="020B0604020202020204" pitchFamily="34" charset="0"/>
              <a:buChar char="•"/>
            </a:pPr>
            <a:r>
              <a:rPr lang="en-US" dirty="0"/>
              <a:t>A Proxy Tester has been added to the Web SDK to provide valid code snippets and pattern for invoking proxy</a:t>
            </a:r>
          </a:p>
          <a:p>
            <a:pPr marL="742950" lvl="1" indent="-285750">
              <a:buFont typeface="Arial" panose="020B0604020202020204" pitchFamily="34" charset="0"/>
              <a:buChar char="•"/>
            </a:pPr>
            <a:r>
              <a:rPr lang="en-US" dirty="0"/>
              <a:t>See tester in src/utilities folder</a:t>
            </a:r>
          </a:p>
        </p:txBody>
      </p:sp>
      <p:sp>
        <p:nvSpPr>
          <p:cNvPr id="10" name="Title 1">
            <a:extLst>
              <a:ext uri="{FF2B5EF4-FFF2-40B4-BE49-F238E27FC236}">
                <a16:creationId xmlns:a16="http://schemas.microsoft.com/office/drawing/2014/main" id="{B945784F-EC3C-3870-1AD3-617B41BE8B73}"/>
              </a:ext>
            </a:extLst>
          </p:cNvPr>
          <p:cNvSpPr txBox="1">
            <a:spLocks/>
          </p:cNvSpPr>
          <p:nvPr/>
        </p:nvSpPr>
        <p:spPr>
          <a:xfrm>
            <a:off x="563879" y="453886"/>
            <a:ext cx="11353799" cy="59436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4000" b="0" i="0" kern="1200">
                <a:solidFill>
                  <a:schemeClr val="tx1"/>
                </a:solidFill>
                <a:latin typeface="Sage Headline Black" panose="02010A03040201060103" pitchFamily="2" charset="77"/>
                <a:ea typeface="+mj-ea"/>
                <a:cs typeface="+mj-cs"/>
              </a:defRPr>
            </a:lvl1pPr>
          </a:lstStyle>
          <a:p>
            <a:r>
              <a:rPr lang="en-US" dirty="0"/>
              <a:t>Proxy &amp; Tester</a:t>
            </a:r>
          </a:p>
        </p:txBody>
      </p:sp>
      <p:pic>
        <p:nvPicPr>
          <p:cNvPr id="12" name="Picture 11">
            <a:extLst>
              <a:ext uri="{FF2B5EF4-FFF2-40B4-BE49-F238E27FC236}">
                <a16:creationId xmlns:a16="http://schemas.microsoft.com/office/drawing/2014/main" id="{2C07E6A0-9757-D26A-BD6D-C85F9EB6998C}"/>
              </a:ext>
            </a:extLst>
          </p:cNvPr>
          <p:cNvPicPr>
            <a:picLocks noChangeAspect="1"/>
          </p:cNvPicPr>
          <p:nvPr/>
        </p:nvPicPr>
        <p:blipFill>
          <a:blip r:embed="rId3"/>
          <a:stretch>
            <a:fillRect/>
          </a:stretch>
        </p:blipFill>
        <p:spPr>
          <a:xfrm>
            <a:off x="5852596" y="1048246"/>
            <a:ext cx="6013141" cy="4509856"/>
          </a:xfrm>
          <a:prstGeom prst="rect">
            <a:avLst/>
          </a:prstGeom>
        </p:spPr>
      </p:pic>
    </p:spTree>
    <p:extLst>
      <p:ext uri="{BB962C8B-B14F-4D97-AF65-F5344CB8AC3E}">
        <p14:creationId xmlns:p14="http://schemas.microsoft.com/office/powerpoint/2010/main" val="367699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txBody>
          <a:bodyPr/>
          <a:lstStyle/>
          <a:p>
            <a:endParaRPr lang="en-US"/>
          </a:p>
        </p:txBody>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23921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Updated CommonCore.chm</a:t>
            </a:r>
          </a:p>
          <a:p>
            <a:pPr marL="285750" indent="-285750">
              <a:lnSpc>
                <a:spcPct val="150000"/>
              </a:lnSpc>
              <a:buFont typeface="Arial" panose="020B0604020202020204" pitchFamily="34" charset="0"/>
              <a:buChar char="•"/>
            </a:pPr>
            <a:r>
              <a:rPr lang="en-US" dirty="0"/>
              <a:t>Updated upgrade instructions 2025.2 </a:t>
            </a:r>
            <a:r>
              <a:rPr lang="en-US" dirty="0">
                <a:sym typeface="Wingdings" panose="05000000000000000000" pitchFamily="2" charset="2"/>
              </a:rPr>
              <a:t> 2026.0</a:t>
            </a:r>
          </a:p>
          <a:p>
            <a:pPr marL="742950" lvl="1" indent="-285750">
              <a:lnSpc>
                <a:spcPct val="150000"/>
              </a:lnSpc>
              <a:buFont typeface="Arial" panose="020B0604020202020204" pitchFamily="34" charset="0"/>
              <a:buChar char="•"/>
            </a:pPr>
            <a:r>
              <a:rPr lang="en-US" sz="1600" b="1" dirty="0">
                <a:solidFill>
                  <a:srgbClr val="FF0000"/>
                </a:solidFill>
                <a:sym typeface="Wingdings" panose="05000000000000000000" pitchFamily="2" charset="2"/>
              </a:rPr>
              <a:t>Note: Manual Steps required after the Upgrade Wizard has been run</a:t>
            </a:r>
          </a:p>
          <a:p>
            <a:pPr marL="742950" lvl="1" indent="-285750">
              <a:lnSpc>
                <a:spcPct val="150000"/>
              </a:lnSpc>
              <a:buFont typeface="Arial" panose="020B0604020202020204" pitchFamily="34" charset="0"/>
              <a:buChar char="•"/>
            </a:pPr>
            <a:r>
              <a:rPr lang="en-US" sz="1600" b="1" dirty="0">
                <a:solidFill>
                  <a:srgbClr val="FF0000"/>
                </a:solidFill>
                <a:sym typeface="Wingdings" panose="05000000000000000000" pitchFamily="2" charset="2"/>
              </a:rPr>
              <a:t>Note: System environment var is to be created for pointing to the Web SDK’s folder for the web project’s Post Build Event</a:t>
            </a:r>
          </a:p>
          <a:p>
            <a:pPr marL="285750" indent="-285750">
              <a:lnSpc>
                <a:spcPct val="150000"/>
              </a:lnSpc>
              <a:buFont typeface="Arial" panose="020B0604020202020204" pitchFamily="34" charset="0"/>
              <a:buChar char="•"/>
            </a:pPr>
            <a:r>
              <a:rPr lang="en-US" dirty="0">
                <a:sym typeface="Wingdings" panose="05000000000000000000" pitchFamily="2" charset="2"/>
              </a:rPr>
              <a:t>Updated Sage300SDK_ProxyTester.docx for Proxy invocation and testing</a:t>
            </a:r>
          </a:p>
        </p:txBody>
      </p:sp>
    </p:spTree>
    <p:extLst>
      <p:ext uri="{BB962C8B-B14F-4D97-AF65-F5344CB8AC3E}">
        <p14:creationId xmlns:p14="http://schemas.microsoft.com/office/powerpoint/2010/main" val="4221906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4531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a:t>
            </a:r>
          </a:p>
        </p:txBody>
      </p:sp>
    </p:spTree>
    <p:extLst>
      <p:ext uri="{BB962C8B-B14F-4D97-AF65-F5344CB8AC3E}">
        <p14:creationId xmlns:p14="http://schemas.microsoft.com/office/powerpoint/2010/main" val="2106322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What’s Coming</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Tree>
    <p:extLst>
      <p:ext uri="{BB962C8B-B14F-4D97-AF65-F5344CB8AC3E}">
        <p14:creationId xmlns:p14="http://schemas.microsoft.com/office/powerpoint/2010/main" val="1191615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Coming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Roadmap</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5428644" cy="7763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MCP and AI!!</a:t>
            </a:r>
          </a:p>
          <a:p>
            <a:pPr marL="285750" indent="-285750">
              <a:lnSpc>
                <a:spcPct val="150000"/>
              </a:lnSpc>
              <a:buFont typeface="Arial" panose="020B0604020202020204" pitchFamily="34" charset="0"/>
              <a:buChar char="•"/>
            </a:pPr>
            <a:endParaRPr lang="en-US" dirty="0"/>
          </a:p>
        </p:txBody>
      </p:sp>
      <p:sp>
        <p:nvSpPr>
          <p:cNvPr id="5" name="Text Placeholder 2">
            <a:extLst>
              <a:ext uri="{FF2B5EF4-FFF2-40B4-BE49-F238E27FC236}">
                <a16:creationId xmlns:a16="http://schemas.microsoft.com/office/drawing/2014/main" id="{192F26CA-9868-3DB7-6E4C-A6B092DF216C}"/>
              </a:ext>
            </a:extLst>
          </p:cNvPr>
          <p:cNvSpPr txBox="1">
            <a:spLocks/>
          </p:cNvSpPr>
          <p:nvPr/>
        </p:nvSpPr>
        <p:spPr>
          <a:xfrm>
            <a:off x="411479" y="4231353"/>
            <a:ext cx="11346180" cy="438912"/>
          </a:xfrm>
          <a:prstGeom prst="rect">
            <a:avLst/>
          </a:prstGeom>
        </p:spPr>
        <p:txBody>
          <a:bodyPr vert="horz" lIns="0" tIns="45720" rIns="0" bIns="4572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2001" b="1" i="0" kern="1200">
                <a:solidFill>
                  <a:schemeClr val="tx2">
                    <a:lumMod val="75000"/>
                  </a:schemeClr>
                </a:solidFill>
                <a:latin typeface="Sage Text" panose="02010503040201060103" pitchFamily="2" charset="77"/>
                <a:ea typeface="+mn-ea"/>
                <a:cs typeface="+mn-cs"/>
              </a:defRPr>
            </a:lvl1pPr>
            <a:lvl2pPr marL="0" indent="0" algn="l" defTabSz="914400" rtl="0" eaLnBrk="1" latinLnBrk="0" hangingPunct="1">
              <a:lnSpc>
                <a:spcPct val="100000"/>
              </a:lnSpc>
              <a:spcBef>
                <a:spcPts val="500"/>
              </a:spcBef>
              <a:buFont typeface="Sage Text" panose="02010503040201060103" pitchFamily="50" charset="0"/>
              <a:buNone/>
              <a:defRPr lang="en-US" sz="2001" b="1" i="0" kern="1200">
                <a:solidFill>
                  <a:schemeClr val="accent1"/>
                </a:solidFill>
                <a:latin typeface="Sage Text" panose="02010503040201060103" pitchFamily="2" charset="77"/>
                <a:ea typeface="+mn-ea"/>
                <a:cs typeface="+mn-cs"/>
              </a:defRPr>
            </a:lvl2pPr>
            <a:lvl3pPr marL="342900" indent="0" algn="l" defTabSz="914400" rtl="0" eaLnBrk="1" latinLnBrk="0" hangingPunct="1">
              <a:lnSpc>
                <a:spcPct val="100000"/>
              </a:lnSpc>
              <a:spcBef>
                <a:spcPts val="500"/>
              </a:spcBef>
              <a:buFont typeface="Sage Text" panose="02010503040201060103" pitchFamily="50" charset="0"/>
              <a:buNone/>
              <a:defRPr lang="en-US" sz="1801" b="1" i="0" kern="1200">
                <a:solidFill>
                  <a:schemeClr val="accent1"/>
                </a:solidFill>
                <a:latin typeface="Sage Text" panose="02010503040201060103" pitchFamily="2" charset="77"/>
                <a:ea typeface="+mn-ea"/>
                <a:cs typeface="+mn-cs"/>
              </a:defRPr>
            </a:lvl3pPr>
            <a:lvl4pPr marL="688975" indent="0" algn="l" defTabSz="914400" rtl="0" eaLnBrk="1" latinLnBrk="0" hangingPunct="1">
              <a:lnSpc>
                <a:spcPct val="100000"/>
              </a:lnSpc>
              <a:spcBef>
                <a:spcPts val="500"/>
              </a:spcBef>
              <a:buFont typeface="Sage Text" panose="02010503040201060103" pitchFamily="50" charset="0"/>
              <a:buNone/>
              <a:defRPr lang="en-US" sz="1600" b="1" i="0" kern="1200">
                <a:solidFill>
                  <a:schemeClr val="accent1"/>
                </a:solidFill>
                <a:latin typeface="Sage Text" panose="02010503040201060103" pitchFamily="2" charset="77"/>
                <a:ea typeface="+mn-ea"/>
                <a:cs typeface="+mn-cs"/>
              </a:defRPr>
            </a:lvl4pPr>
            <a:lvl5pPr marL="1028700" indent="0" algn="l" defTabSz="914400" rtl="0" eaLnBrk="1" latinLnBrk="0" hangingPunct="1">
              <a:lnSpc>
                <a:spcPct val="100000"/>
              </a:lnSpc>
              <a:spcBef>
                <a:spcPts val="500"/>
              </a:spcBef>
              <a:buFont typeface="Sage Text" panose="02010503040201060103" pitchFamily="50" charset="0"/>
              <a:buNone/>
              <a:defRPr lang="en-US" sz="1400" b="1" i="0" kern="1200">
                <a:solidFill>
                  <a:schemeClr val="accent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t>Tentative</a:t>
            </a:r>
          </a:p>
        </p:txBody>
      </p:sp>
      <p:sp>
        <p:nvSpPr>
          <p:cNvPr id="6" name="TextBox 5">
            <a:extLst>
              <a:ext uri="{FF2B5EF4-FFF2-40B4-BE49-F238E27FC236}">
                <a16:creationId xmlns:a16="http://schemas.microsoft.com/office/drawing/2014/main" id="{F4A24354-C180-6994-E7F4-FFC7719F15B1}"/>
              </a:ext>
            </a:extLst>
          </p:cNvPr>
          <p:cNvSpPr txBox="1"/>
          <p:nvPr/>
        </p:nvSpPr>
        <p:spPr>
          <a:xfrm>
            <a:off x="411479" y="4723446"/>
            <a:ext cx="5428644" cy="13424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AOM included in Web SDK</a:t>
            </a:r>
          </a:p>
          <a:p>
            <a:pPr marL="285750" indent="-285750">
              <a:lnSpc>
                <a:spcPct val="150000"/>
              </a:lnSpc>
              <a:buFont typeface="Arial" panose="020B0604020202020204" pitchFamily="34" charset="0"/>
              <a:buChar char="•"/>
            </a:pPr>
            <a:r>
              <a:rPr lang="en-US" sz="1400" dirty="0"/>
              <a:t>Hamburger implementation in generated finder code</a:t>
            </a:r>
          </a:p>
          <a:p>
            <a:pPr marL="285750" indent="-285750">
              <a:lnSpc>
                <a:spcPct val="150000"/>
              </a:lnSpc>
              <a:buFont typeface="Arial" panose="020B0604020202020204" pitchFamily="34" charset="0"/>
              <a:buChar char="•"/>
            </a:pPr>
            <a:r>
              <a:rPr lang="en-US" sz="1400" dirty="0"/>
              <a:t>Enhanced flow in Customization Wizard</a:t>
            </a:r>
          </a:p>
          <a:p>
            <a:pPr marL="285750" indent="-285750">
              <a:lnSpc>
                <a:spcPct val="150000"/>
              </a:lnSpc>
              <a:buFont typeface="Arial" panose="020B0604020202020204" pitchFamily="34" charset="0"/>
              <a:buChar char="•"/>
            </a:pPr>
            <a:r>
              <a:rPr lang="en-US" sz="1400" dirty="0"/>
              <a:t>Kendo MVVM to replace Knockout Data Binding</a:t>
            </a:r>
          </a:p>
        </p:txBody>
      </p:sp>
    </p:spTree>
    <p:extLst>
      <p:ext uri="{BB962C8B-B14F-4D97-AF65-F5344CB8AC3E}">
        <p14:creationId xmlns:p14="http://schemas.microsoft.com/office/powerpoint/2010/main" val="387075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Tree>
    <p:extLst>
      <p:ext uri="{BB962C8B-B14F-4D97-AF65-F5344CB8AC3E}">
        <p14:creationId xmlns:p14="http://schemas.microsoft.com/office/powerpoint/2010/main" val="1673864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4580069" cy="28537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sz="1400" dirty="0">
                <a:hlinkClick r:id="rId3"/>
              </a:rPr>
              <a:t>https://github.com/SageNADev/Sage300-SDK</a:t>
            </a:r>
            <a:r>
              <a:rPr lang="en-US" sz="1400" dirty="0"/>
              <a:t> </a:t>
            </a:r>
          </a:p>
          <a:p>
            <a:pPr marL="285750" indent="-285750">
              <a:lnSpc>
                <a:spcPct val="150000"/>
              </a:lnSpc>
              <a:buFont typeface="Arial" panose="020B0604020202020204" pitchFamily="34" charset="0"/>
              <a:buChar char="•"/>
            </a:pPr>
            <a:r>
              <a:rPr lang="en-US" dirty="0"/>
              <a:t>2026.0 is available in the “master” branch</a:t>
            </a:r>
          </a:p>
          <a:p>
            <a:pPr marL="285750" indent="-285750">
              <a:lnSpc>
                <a:spcPct val="150000"/>
              </a:lnSpc>
              <a:buFont typeface="Arial" panose="020B0604020202020204" pitchFamily="34" charset="0"/>
              <a:buChar char="•"/>
            </a:pPr>
            <a:r>
              <a:rPr lang="en-US" dirty="0"/>
              <a:t>2026.1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5088904" y="2007082"/>
            <a:ext cx="3786156" cy="4031873"/>
          </a:xfrm>
          <a:prstGeom prst="rect">
            <a:avLst/>
          </a:prstGeom>
        </p:spPr>
        <p:txBody>
          <a:bodyPr wrap="square" numCol="1">
            <a:spAutoFit/>
          </a:bodyPr>
          <a:lstStyle/>
          <a:p>
            <a:r>
              <a:rPr lang="en-US" sz="1600" b="1" dirty="0"/>
              <a:t>Archives</a:t>
            </a:r>
          </a:p>
          <a:p>
            <a:endParaRPr lang="en-US" sz="1600" dirty="0"/>
          </a:p>
          <a:p>
            <a:pPr marL="285750" indent="-285750">
              <a:buFont typeface="Arial" panose="020B0604020202020204" pitchFamily="34" charset="0"/>
              <a:buChar char="•"/>
            </a:pPr>
            <a:r>
              <a:rPr lang="en-US" sz="1400" dirty="0"/>
              <a:t>2025.2 available in “release-2025.2”</a:t>
            </a:r>
          </a:p>
          <a:p>
            <a:pPr marL="285750" indent="-285750">
              <a:buFont typeface="Arial" panose="020B0604020202020204" pitchFamily="34" charset="0"/>
              <a:buChar char="•"/>
            </a:pPr>
            <a:r>
              <a:rPr lang="en-US" sz="1400" dirty="0"/>
              <a:t>2025.1 available in “release-2025.1”</a:t>
            </a:r>
          </a:p>
          <a:p>
            <a:pPr marL="285750" indent="-285750">
              <a:buFont typeface="Arial" panose="020B0604020202020204" pitchFamily="34" charset="0"/>
              <a:buChar char="•"/>
            </a:pPr>
            <a:r>
              <a:rPr lang="en-US" sz="1400" dirty="0"/>
              <a:t>2025.0 available in “release-2025.0”</a:t>
            </a:r>
          </a:p>
          <a:p>
            <a:pPr marL="285750" indent="-285750">
              <a:buFont typeface="Arial" panose="020B0604020202020204" pitchFamily="34" charset="0"/>
              <a:buChar char="•"/>
            </a:pPr>
            <a:r>
              <a:rPr lang="en-US" sz="1400" dirty="0"/>
              <a:t>2024.2 available in “release-2024.2”</a:t>
            </a:r>
          </a:p>
          <a:p>
            <a:pPr marL="285750" indent="-285750">
              <a:buFont typeface="Arial" panose="020B0604020202020204" pitchFamily="34" charset="0"/>
              <a:buChar char="•"/>
            </a:pPr>
            <a:r>
              <a:rPr lang="en-US" sz="1400" dirty="0"/>
              <a:t>2024.0 available in “release-2024.0”</a:t>
            </a:r>
          </a:p>
          <a:p>
            <a:pPr marL="285750" indent="-285750">
              <a:buFont typeface="Arial" panose="020B0604020202020204" pitchFamily="34" charset="0"/>
              <a:buChar char="•"/>
            </a:pPr>
            <a:r>
              <a:rPr lang="en-US" sz="1400" dirty="0"/>
              <a:t>2023.3 available in “release-2023.3”</a:t>
            </a:r>
          </a:p>
          <a:p>
            <a:pPr marL="285750" indent="-285750">
              <a:buFont typeface="Arial" panose="020B0604020202020204" pitchFamily="34" charset="0"/>
              <a:buChar char="•"/>
            </a:pPr>
            <a:r>
              <a:rPr lang="en-US" sz="1400" dirty="0"/>
              <a:t>2023.1 available in “release-2023.1”</a:t>
            </a:r>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p:txBody>
      </p:sp>
      <p:sp>
        <p:nvSpPr>
          <p:cNvPr id="3" name="TextBox 2">
            <a:extLst>
              <a:ext uri="{FF2B5EF4-FFF2-40B4-BE49-F238E27FC236}">
                <a16:creationId xmlns:a16="http://schemas.microsoft.com/office/drawing/2014/main" id="{0A1607BC-7766-E0E7-14EF-7EA50A591658}"/>
              </a:ext>
            </a:extLst>
          </p:cNvPr>
          <p:cNvSpPr txBox="1"/>
          <p:nvPr/>
        </p:nvSpPr>
        <p:spPr>
          <a:xfrm>
            <a:off x="8713694" y="2717622"/>
            <a:ext cx="3152043" cy="2580016"/>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37</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3705240394"/>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Update Nuget References</a:t>
                      </a:r>
                    </a:p>
                    <a:p>
                      <a:pPr marL="171450" indent="-171450">
                        <a:spcAft>
                          <a:spcPts val="300"/>
                        </a:spcAft>
                        <a:buFont typeface="Arial" panose="020B0604020202020204" pitchFamily="34" charset="0"/>
                        <a:buChar char="•"/>
                      </a:pPr>
                      <a:r>
                        <a:rPr lang="en-GB" sz="1600" dirty="0"/>
                        <a:t>Update Post Build Event routine for partner projects</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Update Nuget References</a:t>
                      </a:r>
                    </a:p>
                    <a:p>
                      <a:pPr marL="171450" indent="-171450">
                        <a:spcAft>
                          <a:spcPts val="300"/>
                        </a:spcAft>
                        <a:buFont typeface="Arial" panose="020B0604020202020204" pitchFamily="34" charset="0"/>
                        <a:buChar char="•"/>
                      </a:pPr>
                      <a:r>
                        <a:rPr lang="en-US" sz="1600" dirty="0"/>
                        <a:t>Update Post Build Event routine</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Update Nuget References</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4445787" y="125259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04825"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04825" y="329462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4486187" y="227374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a:p>
            <a:pPr algn="ctr"/>
            <a:r>
              <a:rPr lang="en-US" sz="1000" dirty="0">
                <a:latin typeface="Arial"/>
                <a:cs typeface="Arial"/>
              </a:rPr>
              <a:t>Non VS</a:t>
            </a:r>
            <a:endParaRPr lang="en-US" sz="1000" i="0" dirty="0">
              <a:latin typeface="Arial"/>
              <a:cs typeface="Arial"/>
            </a:endParaRPr>
          </a:p>
        </p:txBody>
      </p:sp>
      <p:sp>
        <p:nvSpPr>
          <p:cNvPr id="12" name="Oval 11">
            <a:extLst>
              <a:ext uri="{FF2B5EF4-FFF2-40B4-BE49-F238E27FC236}">
                <a16:creationId xmlns:a16="http://schemas.microsoft.com/office/drawing/2014/main" id="{CF75E48A-DF41-131C-12AD-C51FFC2B42D1}"/>
              </a:ext>
            </a:extLst>
          </p:cNvPr>
          <p:cNvSpPr/>
          <p:nvPr/>
        </p:nvSpPr>
        <p:spPr>
          <a:xfrm>
            <a:off x="510218"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Language</a:t>
            </a:r>
          </a:p>
        </p:txBody>
      </p:sp>
      <p:sp>
        <p:nvSpPr>
          <p:cNvPr id="15" name="Oval 14">
            <a:extLst>
              <a:ext uri="{FF2B5EF4-FFF2-40B4-BE49-F238E27FC236}">
                <a16:creationId xmlns:a16="http://schemas.microsoft.com/office/drawing/2014/main" id="{5978A890-E89A-5C88-4BB5-B5528E5537BC}"/>
              </a:ext>
            </a:extLst>
          </p:cNvPr>
          <p:cNvSpPr/>
          <p:nvPr/>
        </p:nvSpPr>
        <p:spPr>
          <a:xfrm>
            <a:off x="4486187"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View Field</a:t>
            </a:r>
            <a:endParaRPr lang="en-US" sz="1000" i="0" dirty="0">
              <a:latin typeface="Arial"/>
              <a:cs typeface="Arial"/>
            </a:endParaRPr>
          </a:p>
        </p:txBody>
      </p:sp>
      <p:sp>
        <p:nvSpPr>
          <p:cNvPr id="3" name="Oval 2">
            <a:extLst>
              <a:ext uri="{FF2B5EF4-FFF2-40B4-BE49-F238E27FC236}">
                <a16:creationId xmlns:a16="http://schemas.microsoft.com/office/drawing/2014/main" id="{2B1CB583-FE59-C561-3826-4D77F5620723}"/>
              </a:ext>
            </a:extLst>
          </p:cNvPr>
          <p:cNvSpPr/>
          <p:nvPr/>
        </p:nvSpPr>
        <p:spPr>
          <a:xfrm>
            <a:off x="510218" y="227649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Finder</a:t>
            </a:r>
          </a:p>
          <a:p>
            <a:pPr algn="ctr"/>
            <a:r>
              <a:rPr lang="en-US" sz="1000" dirty="0">
                <a:latin typeface="Arial"/>
                <a:cs typeface="Arial"/>
              </a:rPr>
              <a:t>Generator</a:t>
            </a:r>
            <a:endParaRPr lang="en-US" sz="1000" i="0" dirty="0">
              <a:latin typeface="Arial"/>
              <a:cs typeface="Arial"/>
            </a:endParaRPr>
          </a:p>
        </p:txBody>
      </p:sp>
      <p:sp>
        <p:nvSpPr>
          <p:cNvPr id="5" name="Oval 4">
            <a:extLst>
              <a:ext uri="{FF2B5EF4-FFF2-40B4-BE49-F238E27FC236}">
                <a16:creationId xmlns:a16="http://schemas.microsoft.com/office/drawing/2014/main" id="{FDBC06AF-5F78-3EF1-4760-62D85755484E}"/>
              </a:ext>
            </a:extLst>
          </p:cNvPr>
          <p:cNvSpPr/>
          <p:nvPr/>
        </p:nvSpPr>
        <p:spPr>
          <a:xfrm>
            <a:off x="510218" y="533973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Sync</a:t>
            </a:r>
            <a:endParaRPr lang="en-US" sz="1000" dirty="0">
              <a:latin typeface="Arial"/>
              <a:cs typeface="Arial"/>
            </a:endParaRPr>
          </a:p>
        </p:txBody>
      </p:sp>
      <p:sp>
        <p:nvSpPr>
          <p:cNvPr id="6" name="Oval 5">
            <a:extLst>
              <a:ext uri="{FF2B5EF4-FFF2-40B4-BE49-F238E27FC236}">
                <a16:creationId xmlns:a16="http://schemas.microsoft.com/office/drawing/2014/main" id="{B01B350A-D0DC-0BEE-0CB6-BE4BCBE98A43}"/>
              </a:ext>
            </a:extLst>
          </p:cNvPr>
          <p:cNvSpPr/>
          <p:nvPr/>
        </p:nvSpPr>
        <p:spPr>
          <a:xfrm>
            <a:off x="4486187" y="329187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p:txBody>
      </p:sp>
      <p:sp>
        <p:nvSpPr>
          <p:cNvPr id="7" name="Oval 6">
            <a:extLst>
              <a:ext uri="{FF2B5EF4-FFF2-40B4-BE49-F238E27FC236}">
                <a16:creationId xmlns:a16="http://schemas.microsoft.com/office/drawing/2014/main" id="{DD881919-BEEF-FAB9-0C11-75A896F4B604}"/>
              </a:ext>
            </a:extLst>
          </p:cNvPr>
          <p:cNvSpPr/>
          <p:nvPr/>
        </p:nvSpPr>
        <p:spPr>
          <a:xfrm>
            <a:off x="8127026"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Prep</a:t>
            </a:r>
          </a:p>
        </p:txBody>
      </p:sp>
      <p:sp>
        <p:nvSpPr>
          <p:cNvPr id="16" name="Oval 15">
            <a:extLst>
              <a:ext uri="{FF2B5EF4-FFF2-40B4-BE49-F238E27FC236}">
                <a16:creationId xmlns:a16="http://schemas.microsoft.com/office/drawing/2014/main" id="{E05BE808-B04D-9D80-2D04-CBB34406FBD2}"/>
              </a:ext>
            </a:extLst>
          </p:cNvPr>
          <p:cNvSpPr/>
          <p:nvPr/>
        </p:nvSpPr>
        <p:spPr>
          <a:xfrm>
            <a:off x="8130484"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Web API</a:t>
            </a:r>
          </a:p>
        </p:txBody>
      </p:sp>
      <p:sp>
        <p:nvSpPr>
          <p:cNvPr id="17" name="Oval 16">
            <a:extLst>
              <a:ext uri="{FF2B5EF4-FFF2-40B4-BE49-F238E27FC236}">
                <a16:creationId xmlns:a16="http://schemas.microsoft.com/office/drawing/2014/main" id="{7860F440-270A-2719-1867-4E49238CBDAF}"/>
              </a:ext>
            </a:extLst>
          </p:cNvPr>
          <p:cNvSpPr/>
          <p:nvPr/>
        </p:nvSpPr>
        <p:spPr>
          <a:xfrm>
            <a:off x="8127026" y="3286814"/>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Compiler</a:t>
            </a:r>
          </a:p>
        </p:txBody>
      </p:sp>
      <p:sp>
        <p:nvSpPr>
          <p:cNvPr id="18" name="Oval 17">
            <a:extLst>
              <a:ext uri="{FF2B5EF4-FFF2-40B4-BE49-F238E27FC236}">
                <a16:creationId xmlns:a16="http://schemas.microsoft.com/office/drawing/2014/main" id="{2FAE388B-42B7-F417-9CD4-C747A9F44AE0}"/>
              </a:ext>
            </a:extLst>
          </p:cNvPr>
          <p:cNvSpPr/>
          <p:nvPr/>
        </p:nvSpPr>
        <p:spPr>
          <a:xfrm>
            <a:off x="8127026" y="2281545"/>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dirty="0">
                <a:latin typeface="Arial"/>
                <a:cs typeface="Arial"/>
              </a:rPr>
              <a:t>Configs</a:t>
            </a:r>
            <a:endParaRPr lang="en-US" sz="1000" i="0" dirty="0">
              <a:latin typeface="Arial"/>
              <a:cs typeface="Arial"/>
            </a:endParaRPr>
          </a:p>
        </p:txBody>
      </p:sp>
      <p:sp>
        <p:nvSpPr>
          <p:cNvPr id="20" name="TextBox 19">
            <a:extLst>
              <a:ext uri="{FF2B5EF4-FFF2-40B4-BE49-F238E27FC236}">
                <a16:creationId xmlns:a16="http://schemas.microsoft.com/office/drawing/2014/main" id="{60E32D8C-4708-C667-168A-0C58A11A4548}"/>
              </a:ext>
            </a:extLst>
          </p:cNvPr>
          <p:cNvSpPr txBox="1"/>
          <p:nvPr/>
        </p:nvSpPr>
        <p:spPr>
          <a:xfrm>
            <a:off x="1499616"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Update Nuget References</a:t>
            </a:r>
            <a:endParaRPr lang="en-US" sz="1000" b="0" i="0" dirty="0">
              <a:solidFill>
                <a:schemeClr val="tx1"/>
              </a:solidFill>
              <a:latin typeface="Sage Text" panose="02010503040201060103" pitchFamily="2" charset="77"/>
            </a:endParaRPr>
          </a:p>
          <a:p>
            <a:pPr marL="285750" indent="-285750" algn="l">
              <a:buFont typeface="Arial" panose="020B0604020202020204" pitchFamily="34" charset="0"/>
              <a:buChar char="•"/>
            </a:pPr>
            <a:endParaRPr lang="en-US" sz="1000" b="0" i="0" dirty="0">
              <a:solidFill>
                <a:schemeClr val="tx1"/>
              </a:solidFill>
              <a:latin typeface="Sage Text" panose="02010503040201060103" pitchFamily="2" charset="77"/>
            </a:endParaRPr>
          </a:p>
        </p:txBody>
      </p:sp>
      <p:sp>
        <p:nvSpPr>
          <p:cNvPr id="22" name="TextBox 21">
            <a:extLst>
              <a:ext uri="{FF2B5EF4-FFF2-40B4-BE49-F238E27FC236}">
                <a16:creationId xmlns:a16="http://schemas.microsoft.com/office/drawing/2014/main" id="{C1704550-793E-F75A-8452-5472DEF1E7CE}"/>
              </a:ext>
            </a:extLst>
          </p:cNvPr>
          <p:cNvSpPr txBox="1"/>
          <p:nvPr/>
        </p:nvSpPr>
        <p:spPr>
          <a:xfrm>
            <a:off x="1536900" y="2383749"/>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Update Nuget References</a:t>
            </a:r>
            <a:endParaRPr lang="en-US" sz="1000" b="0" i="0" dirty="0">
              <a:solidFill>
                <a:schemeClr val="tx1"/>
              </a:solidFill>
              <a:latin typeface="Sage Text" panose="02010503040201060103" pitchFamily="2" charset="77"/>
            </a:endParaRPr>
          </a:p>
        </p:txBody>
      </p:sp>
      <p:sp>
        <p:nvSpPr>
          <p:cNvPr id="23" name="TextBox 22">
            <a:extLst>
              <a:ext uri="{FF2B5EF4-FFF2-40B4-BE49-F238E27FC236}">
                <a16:creationId xmlns:a16="http://schemas.microsoft.com/office/drawing/2014/main" id="{33D4C8CB-3119-D4A6-31E6-00BCA21F0270}"/>
              </a:ext>
            </a:extLst>
          </p:cNvPr>
          <p:cNvSpPr txBox="1"/>
          <p:nvPr/>
        </p:nvSpPr>
        <p:spPr>
          <a:xfrm>
            <a:off x="1536900" y="33966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Update Nuget References</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Update Accpac Library References</a:t>
            </a:r>
          </a:p>
          <a:p>
            <a:pPr marL="285750" indent="-285750" algn="l">
              <a:buFont typeface="Arial" panose="020B0604020202020204" pitchFamily="34" charset="0"/>
              <a:buChar char="•"/>
            </a:pPr>
            <a:r>
              <a:rPr lang="en-US" sz="1000" dirty="0">
                <a:latin typeface="Sage Text" panose="02010503040201060103" pitchFamily="2" charset="77"/>
              </a:rPr>
              <a:t>System environment var is required</a:t>
            </a:r>
            <a:endParaRPr lang="en-US" sz="1000" b="0" i="0" dirty="0">
              <a:solidFill>
                <a:schemeClr val="tx1"/>
              </a:solidFill>
              <a:latin typeface="Sage Text" panose="02010503040201060103" pitchFamily="2" charset="77"/>
            </a:endParaRPr>
          </a:p>
          <a:p>
            <a:pPr marL="285750" indent="-285750" algn="l">
              <a:buFont typeface="Arial" panose="020B0604020202020204" pitchFamily="34" charset="0"/>
              <a:buChar char="•"/>
            </a:pPr>
            <a:r>
              <a:rPr lang="en-US" sz="1000" b="1" dirty="0">
                <a:solidFill>
                  <a:srgbClr val="FF0000"/>
                </a:solidFill>
                <a:latin typeface="Sage Text" panose="02010503040201060103" pitchFamily="2" charset="77"/>
              </a:rPr>
              <a:t>Manual Steps Required!</a:t>
            </a:r>
            <a:endParaRPr lang="en-US" sz="1000" b="1" i="0" dirty="0">
              <a:solidFill>
                <a:srgbClr val="FF0000"/>
              </a:solidFill>
              <a:latin typeface="Sage Text" panose="02010503040201060103" pitchFamily="2" charset="77"/>
            </a:endParaRPr>
          </a:p>
        </p:txBody>
      </p:sp>
      <p:sp>
        <p:nvSpPr>
          <p:cNvPr id="24" name="TextBox 23">
            <a:extLst>
              <a:ext uri="{FF2B5EF4-FFF2-40B4-BE49-F238E27FC236}">
                <a16:creationId xmlns:a16="http://schemas.microsoft.com/office/drawing/2014/main" id="{B8F36A5A-6194-6B78-267D-01EC713F8CFF}"/>
              </a:ext>
            </a:extLst>
          </p:cNvPr>
          <p:cNvSpPr txBox="1"/>
          <p:nvPr/>
        </p:nvSpPr>
        <p:spPr>
          <a:xfrm>
            <a:off x="1536900" y="4414197"/>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Update Nuget References</a:t>
            </a:r>
            <a:endParaRPr lang="en-US" sz="1000" b="0" i="0" dirty="0">
              <a:solidFill>
                <a:schemeClr val="tx1"/>
              </a:solidFill>
              <a:latin typeface="Sage Text" panose="02010503040201060103" pitchFamily="2" charset="77"/>
            </a:endParaRPr>
          </a:p>
        </p:txBody>
      </p:sp>
      <p:sp>
        <p:nvSpPr>
          <p:cNvPr id="25" name="TextBox 24">
            <a:extLst>
              <a:ext uri="{FF2B5EF4-FFF2-40B4-BE49-F238E27FC236}">
                <a16:creationId xmlns:a16="http://schemas.microsoft.com/office/drawing/2014/main" id="{79C8DCFC-5D15-07B6-D527-7721FAE30642}"/>
              </a:ext>
            </a:extLst>
          </p:cNvPr>
          <p:cNvSpPr txBox="1"/>
          <p:nvPr/>
        </p:nvSpPr>
        <p:spPr>
          <a:xfrm>
            <a:off x="1536900" y="5431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a:t>
            </a:r>
            <a:r>
              <a:rPr lang="en-US" sz="1000" dirty="0">
                <a:latin typeface="Sage Text" panose="02010503040201060103" pitchFamily="2" charset="77"/>
              </a:rPr>
              <a:t>nal wizard only</a:t>
            </a:r>
            <a:endParaRPr lang="en-US" sz="1000" b="0" i="0" dirty="0">
              <a:solidFill>
                <a:schemeClr val="tx1"/>
              </a:solidFill>
              <a:latin typeface="Sage Text" panose="02010503040201060103" pitchFamily="2" charset="77"/>
            </a:endParaRPr>
          </a:p>
        </p:txBody>
      </p:sp>
      <p:sp>
        <p:nvSpPr>
          <p:cNvPr id="26" name="TextBox 25">
            <a:extLst>
              <a:ext uri="{FF2B5EF4-FFF2-40B4-BE49-F238E27FC236}">
                <a16:creationId xmlns:a16="http://schemas.microsoft.com/office/drawing/2014/main" id="{860EFB01-CC0D-4E19-BA41-A1BC452CFEAC}"/>
              </a:ext>
            </a:extLst>
          </p:cNvPr>
          <p:cNvSpPr txBox="1"/>
          <p:nvPr/>
        </p:nvSpPr>
        <p:spPr>
          <a:xfrm>
            <a:off x="5492669"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Updated Nuget References</a:t>
            </a:r>
          </a:p>
          <a:p>
            <a:pPr marL="285750" indent="-285750">
              <a:buFont typeface="Arial" panose="020B0604020202020204" pitchFamily="34" charset="0"/>
              <a:buChar char="•"/>
            </a:pPr>
            <a:r>
              <a:rPr lang="en-US" sz="1000" b="0" i="0" dirty="0">
                <a:solidFill>
                  <a:schemeClr val="tx1"/>
                </a:solidFill>
                <a:latin typeface="Sage Text" panose="02010503040201060103" pitchFamily="2" charset="77"/>
              </a:rPr>
              <a:t>Update Accpac Library References</a:t>
            </a:r>
          </a:p>
          <a:p>
            <a:pPr marL="285750" indent="-285750">
              <a:buFont typeface="Arial" panose="020B0604020202020204" pitchFamily="34" charset="0"/>
              <a:buChar char="•"/>
            </a:pPr>
            <a:r>
              <a:rPr lang="en-US" sz="1000" dirty="0">
                <a:latin typeface="Sage Text" panose="02010503040201060103" pitchFamily="2" charset="77"/>
              </a:rPr>
              <a:t>Update Post Build routine</a:t>
            </a:r>
            <a:endParaRPr lang="en-US" sz="1000" b="0" i="0" dirty="0">
              <a:solidFill>
                <a:schemeClr val="tx1"/>
              </a:solidFill>
              <a:latin typeface="Sage Text" panose="02010503040201060103" pitchFamily="2" charset="77"/>
            </a:endParaRPr>
          </a:p>
          <a:p>
            <a:pPr marL="285750" indent="-285750" algn="l">
              <a:buFont typeface="Arial" panose="020B0604020202020204" pitchFamily="34" charset="0"/>
              <a:buChar char="•"/>
            </a:pPr>
            <a:endParaRPr lang="en-US" sz="1000" b="0" i="0" dirty="0">
              <a:solidFill>
                <a:schemeClr val="tx1"/>
              </a:solidFill>
              <a:latin typeface="Sage Text" panose="02010503040201060103" pitchFamily="2" charset="77"/>
            </a:endParaRPr>
          </a:p>
        </p:txBody>
      </p:sp>
      <p:sp>
        <p:nvSpPr>
          <p:cNvPr id="27" name="TextBox 26">
            <a:extLst>
              <a:ext uri="{FF2B5EF4-FFF2-40B4-BE49-F238E27FC236}">
                <a16:creationId xmlns:a16="http://schemas.microsoft.com/office/drawing/2014/main" id="{82B62CDB-A4AB-C954-F175-8939403C937B}"/>
              </a:ext>
            </a:extLst>
          </p:cNvPr>
          <p:cNvSpPr txBox="1"/>
          <p:nvPr/>
        </p:nvSpPr>
        <p:spPr>
          <a:xfrm>
            <a:off x="5512869" y="238738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Update Nuget References</a:t>
            </a:r>
            <a:endParaRPr lang="en-US" sz="1000" b="0" i="0" dirty="0">
              <a:solidFill>
                <a:schemeClr val="tx1"/>
              </a:solidFill>
              <a:latin typeface="Sage Text" panose="02010503040201060103" pitchFamily="2" charset="77"/>
            </a:endParaRPr>
          </a:p>
        </p:txBody>
      </p:sp>
      <p:sp>
        <p:nvSpPr>
          <p:cNvPr id="28" name="TextBox 27">
            <a:extLst>
              <a:ext uri="{FF2B5EF4-FFF2-40B4-BE49-F238E27FC236}">
                <a16:creationId xmlns:a16="http://schemas.microsoft.com/office/drawing/2014/main" id="{7079CD2D-C561-0D1E-6600-BB7B1A360BC3}"/>
              </a:ext>
            </a:extLst>
          </p:cNvPr>
          <p:cNvSpPr txBox="1"/>
          <p:nvPr/>
        </p:nvSpPr>
        <p:spPr>
          <a:xfrm>
            <a:off x="5512868" y="3456582"/>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Updated Nuget References</a:t>
            </a:r>
            <a:endParaRPr lang="en-US" sz="1000" b="0" i="0" dirty="0">
              <a:solidFill>
                <a:schemeClr val="tx1"/>
              </a:solidFill>
              <a:latin typeface="Sage Text" panose="02010503040201060103" pitchFamily="2" charset="77"/>
            </a:endParaRPr>
          </a:p>
        </p:txBody>
      </p:sp>
      <p:sp>
        <p:nvSpPr>
          <p:cNvPr id="29" name="TextBox 28">
            <a:extLst>
              <a:ext uri="{FF2B5EF4-FFF2-40B4-BE49-F238E27FC236}">
                <a16:creationId xmlns:a16="http://schemas.microsoft.com/office/drawing/2014/main" id="{1C8C7F10-9B6B-24BE-D59A-E24E4DC47E89}"/>
              </a:ext>
            </a:extLst>
          </p:cNvPr>
          <p:cNvSpPr txBox="1"/>
          <p:nvPr/>
        </p:nvSpPr>
        <p:spPr>
          <a:xfrm>
            <a:off x="5512867"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N/A</a:t>
            </a:r>
          </a:p>
        </p:txBody>
      </p:sp>
      <p:sp>
        <p:nvSpPr>
          <p:cNvPr id="30" name="TextBox 29">
            <a:extLst>
              <a:ext uri="{FF2B5EF4-FFF2-40B4-BE49-F238E27FC236}">
                <a16:creationId xmlns:a16="http://schemas.microsoft.com/office/drawing/2014/main" id="{D3979346-4E20-09FC-9249-F99B74FF3994}"/>
              </a:ext>
            </a:extLst>
          </p:cNvPr>
          <p:cNvSpPr txBox="1"/>
          <p:nvPr/>
        </p:nvSpPr>
        <p:spPr>
          <a:xfrm>
            <a:off x="9173908" y="141455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internal use only</a:t>
            </a:r>
          </a:p>
        </p:txBody>
      </p:sp>
      <p:sp>
        <p:nvSpPr>
          <p:cNvPr id="31" name="TextBox 30">
            <a:extLst>
              <a:ext uri="{FF2B5EF4-FFF2-40B4-BE49-F238E27FC236}">
                <a16:creationId xmlns:a16="http://schemas.microsoft.com/office/drawing/2014/main" id="{ADAAF6B7-12DB-67EB-8BCC-A233FBE5D71F}"/>
              </a:ext>
            </a:extLst>
          </p:cNvPr>
          <p:cNvSpPr txBox="1"/>
          <p:nvPr/>
        </p:nvSpPr>
        <p:spPr>
          <a:xfrm>
            <a:off x="9173908" y="2435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p:txBody>
      </p:sp>
      <p:sp>
        <p:nvSpPr>
          <p:cNvPr id="32" name="TextBox 31">
            <a:extLst>
              <a:ext uri="{FF2B5EF4-FFF2-40B4-BE49-F238E27FC236}">
                <a16:creationId xmlns:a16="http://schemas.microsoft.com/office/drawing/2014/main" id="{1066A053-4409-0E49-55CC-A16F606A9380}"/>
              </a:ext>
            </a:extLst>
          </p:cNvPr>
          <p:cNvSpPr txBox="1"/>
          <p:nvPr/>
        </p:nvSpPr>
        <p:spPr>
          <a:xfrm>
            <a:off x="9173908" y="348436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Sync any new models</a:t>
            </a:r>
          </a:p>
        </p:txBody>
      </p:sp>
      <p:sp>
        <p:nvSpPr>
          <p:cNvPr id="33" name="TextBox 32">
            <a:extLst>
              <a:ext uri="{FF2B5EF4-FFF2-40B4-BE49-F238E27FC236}">
                <a16:creationId xmlns:a16="http://schemas.microsoft.com/office/drawing/2014/main" id="{CCAF9A20-B042-666C-ADCA-018C7F4C090D}"/>
              </a:ext>
            </a:extLst>
          </p:cNvPr>
          <p:cNvSpPr txBox="1"/>
          <p:nvPr/>
        </p:nvSpPr>
        <p:spPr>
          <a:xfrm>
            <a:off x="9173908"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Import Information</a:t>
            </a:r>
          </a:p>
        </p:txBody>
      </p:sp>
      <p:pic>
        <p:nvPicPr>
          <p:cNvPr id="64" name="Picture 63">
            <a:extLst>
              <a:ext uri="{FF2B5EF4-FFF2-40B4-BE49-F238E27FC236}">
                <a16:creationId xmlns:a16="http://schemas.microsoft.com/office/drawing/2014/main" id="{1B54151C-C4B4-EAB3-9AF3-7AC068F9F8BE}"/>
              </a:ext>
            </a:extLst>
          </p:cNvPr>
          <p:cNvPicPr>
            <a:picLocks noChangeAspect="1"/>
          </p:cNvPicPr>
          <p:nvPr/>
        </p:nvPicPr>
        <p:blipFill>
          <a:blip r:embed="rId2"/>
          <a:stretch>
            <a:fillRect/>
          </a:stretch>
        </p:blipFill>
        <p:spPr>
          <a:xfrm>
            <a:off x="419098" y="1601321"/>
            <a:ext cx="2265580" cy="1398164"/>
          </a:xfrm>
          <a:prstGeom prst="rect">
            <a:avLst/>
          </a:prstGeom>
        </p:spPr>
      </p:pic>
      <p:sp>
        <p:nvSpPr>
          <p:cNvPr id="65" name="TextBox 64">
            <a:extLst>
              <a:ext uri="{FF2B5EF4-FFF2-40B4-BE49-F238E27FC236}">
                <a16:creationId xmlns:a16="http://schemas.microsoft.com/office/drawing/2014/main" id="{445C8CC7-C8FC-A410-4893-C7D496388F0E}"/>
              </a:ext>
            </a:extLst>
          </p:cNvPr>
          <p:cNvSpPr txBox="1"/>
          <p:nvPr/>
        </p:nvSpPr>
        <p:spPr>
          <a:xfrm>
            <a:off x="3033206" y="1601321"/>
            <a:ext cx="5551396" cy="1453010"/>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Reminder</a:t>
            </a:r>
          </a:p>
          <a:p>
            <a:pPr marL="742950" lvl="1" indent="-285750">
              <a:buFont typeface="Arial" panose="020B0604020202020204" pitchFamily="34" charset="0"/>
              <a:buChar char="•"/>
            </a:pPr>
            <a:r>
              <a:rPr lang="en-US" sz="1600" b="0" i="0" dirty="0">
                <a:solidFill>
                  <a:schemeClr val="tx1"/>
                </a:solidFill>
                <a:latin typeface="Sage Text" panose="02010503040201060103" pitchFamily="2" charset="77"/>
              </a:rPr>
              <a:t>Wizards are only accessible in Visual Studio 2022 (Community, Pro, Enterprise)</a:t>
            </a:r>
          </a:p>
          <a:p>
            <a:pPr marL="742950" lvl="1" indent="-285750">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67" name="Picture 66">
            <a:extLst>
              <a:ext uri="{FF2B5EF4-FFF2-40B4-BE49-F238E27FC236}">
                <a16:creationId xmlns:a16="http://schemas.microsoft.com/office/drawing/2014/main" id="{25B53AFF-4FE9-DF49-73CF-7140601A23B9}"/>
              </a:ext>
            </a:extLst>
          </p:cNvPr>
          <p:cNvPicPr>
            <a:picLocks noChangeAspect="1"/>
          </p:cNvPicPr>
          <p:nvPr/>
        </p:nvPicPr>
        <p:blipFill>
          <a:blip r:embed="rId3"/>
          <a:stretch>
            <a:fillRect/>
          </a:stretch>
        </p:blipFill>
        <p:spPr>
          <a:xfrm>
            <a:off x="419098" y="3389755"/>
            <a:ext cx="7144959" cy="1517300"/>
          </a:xfrm>
          <a:prstGeom prst="rect">
            <a:avLst/>
          </a:prstGeom>
        </p:spPr>
      </p:pic>
    </p:spTree>
    <p:extLst>
      <p:ext uri="{BB962C8B-B14F-4D97-AF65-F5344CB8AC3E}">
        <p14:creationId xmlns:p14="http://schemas.microsoft.com/office/powerpoint/2010/main" val="57606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2026.0 uninstall and install instructions</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8" y="1825795"/>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Uninstall all Sage 300 wizards </a:t>
            </a:r>
          </a:p>
          <a:p>
            <a:pPr marL="742950" lvl="1" indent="-285750">
              <a:buFont typeface="Arial" panose="020B0604020202020204" pitchFamily="34" charset="0"/>
              <a:buChar char="•"/>
            </a:pPr>
            <a:r>
              <a:rPr lang="en-US" sz="1400" dirty="0">
                <a:latin typeface="Sage Text" panose="02010503040201060103" pitchFamily="2" charset="77"/>
              </a:rPr>
              <a:t>(Visual Studio 2022 – Extensions </a:t>
            </a:r>
            <a:r>
              <a:rPr lang="en-US" sz="1400" dirty="0">
                <a:latin typeface="Sage Text" panose="02010503040201060103" pitchFamily="2" charset="77"/>
                <a:sym typeface="Wingdings" panose="05000000000000000000" pitchFamily="2" charset="2"/>
              </a:rPr>
              <a:t> Installed  uninstall all “Sage” wizards</a:t>
            </a:r>
          </a:p>
          <a:p>
            <a:pPr marL="285750" indent="-285750">
              <a:buFont typeface="Arial" panose="020B0604020202020204" pitchFamily="34" charset="0"/>
              <a:buChar char="•"/>
            </a:pPr>
            <a:r>
              <a:rPr lang="en-US" sz="1600" b="0" i="0" dirty="0">
                <a:solidFill>
                  <a:schemeClr val="tx1"/>
                </a:solidFill>
                <a:latin typeface="Sage Text" panose="02010503040201060103" pitchFamily="2" charset="77"/>
                <a:sym typeface="Wingdings" panose="05000000000000000000" pitchFamily="2" charset="2"/>
              </a:rPr>
              <a:t>Install Sage 300 Wizards</a:t>
            </a:r>
          </a:p>
          <a:p>
            <a:pPr marL="742950" lvl="1" indent="-285750">
              <a:buFont typeface="Arial" panose="020B0604020202020204" pitchFamily="34" charset="0"/>
              <a:buChar char="•"/>
            </a:pPr>
            <a:r>
              <a:rPr lang="en-US" sz="1400" dirty="0">
                <a:solidFill>
                  <a:srgbClr val="FF0000"/>
                </a:solidFill>
                <a:latin typeface="Sage Text" panose="02010503040201060103" pitchFamily="2" charset="77"/>
                <a:sym typeface="Wingdings" panose="05000000000000000000" pitchFamily="2" charset="2"/>
              </a:rPr>
              <a:t>Visual Studio 2022 only</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Solution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Sage.CA.SBS.ERP.Sage300.SolutionWizardPackage.vsix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Customization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Sage.CA.SBS.ERP.Sage300.CustomizationWizardPackage.vsix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Code Generation Wizard, Finder Generator, Language Resource Wizard, Upgrade Wizard, Sync Assemblies Wizard</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Sage.CA.SBS.ERP.Sage300.WizardPackage.vsix</a:t>
            </a:r>
          </a:p>
          <a:p>
            <a:pPr marL="1200150" lvl="2" indent="-285750">
              <a:buFont typeface="Arial" panose="020B0604020202020204" pitchFamily="34" charset="0"/>
              <a:buChar char="•"/>
            </a:pPr>
            <a:endParaRPr lang="en-US" sz="1600" b="0" i="0" dirty="0">
              <a:solidFill>
                <a:schemeClr val="tx1"/>
              </a:solidFill>
              <a:latin typeface="Sage Text" panose="02010503040201060103" pitchFamily="2" charset="77"/>
            </a:endParaRPr>
          </a:p>
        </p:txBody>
      </p:sp>
      <p:sp>
        <p:nvSpPr>
          <p:cNvPr id="63" name="TextBox 62">
            <a:extLst>
              <a:ext uri="{FF2B5EF4-FFF2-40B4-BE49-F238E27FC236}">
                <a16:creationId xmlns:a16="http://schemas.microsoft.com/office/drawing/2014/main" id="{F37AF845-CA74-0EA3-F130-A50833CFB2A8}"/>
              </a:ext>
            </a:extLst>
          </p:cNvPr>
          <p:cNvSpPr txBox="1"/>
          <p:nvPr/>
        </p:nvSpPr>
        <p:spPr>
          <a:xfrm>
            <a:off x="411477" y="4399957"/>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Note: Now that the plug-in wizards are in Visual Studio 2022, they must reference 64-bit libraries (targeting AnyCPU). Since the wizards access the ACCPAC.Advantage.dll (which targets x86), a local version of ACCPAC.Advantage.dll and supporting DLLs have been placed in the bin folder targeting AnyCPU. This is solely for the wizards as it has not yet been tested in the application. </a:t>
            </a:r>
          </a:p>
        </p:txBody>
      </p:sp>
    </p:spTree>
    <p:extLst>
      <p:ext uri="{BB962C8B-B14F-4D97-AF65-F5344CB8AC3E}">
        <p14:creationId xmlns:p14="http://schemas.microsoft.com/office/powerpoint/2010/main" val="3889140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Code Generation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the Wizard Package</a:t>
            </a:r>
          </a:p>
          <a:p>
            <a:pPr marL="285750" indent="-285750" algn="l">
              <a:buFont typeface="Arial" panose="020B0604020202020204" pitchFamily="34" charset="0"/>
              <a:buChar char="•"/>
            </a:pPr>
            <a:r>
              <a:rPr lang="en-US" sz="1600" dirty="0">
                <a:latin typeface="Sage Text" panose="02010503040201060103" pitchFamily="2" charset="77"/>
              </a:rPr>
              <a:t>Added Web API code generation for 2025.1</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59" name="Picture 58">
            <a:extLst>
              <a:ext uri="{FF2B5EF4-FFF2-40B4-BE49-F238E27FC236}">
                <a16:creationId xmlns:a16="http://schemas.microsoft.com/office/drawing/2014/main" id="{4D0DA847-A3EB-AC80-EA3D-B0CAF4AD50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442" y="4055900"/>
            <a:ext cx="5848350" cy="1171575"/>
          </a:xfrm>
          <a:prstGeom prst="rect">
            <a:avLst/>
          </a:prstGeom>
          <a:noFill/>
          <a:ln>
            <a:noFill/>
          </a:ln>
        </p:spPr>
      </p:pic>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4"/>
          <a:stretch>
            <a:fillRect/>
          </a:stretch>
        </p:blipFill>
        <p:spPr>
          <a:xfrm>
            <a:off x="6894347" y="657401"/>
            <a:ext cx="4686300" cy="3667125"/>
          </a:xfrm>
          <a:prstGeom prst="rect">
            <a:avLst/>
          </a:prstGeom>
        </p:spPr>
      </p:pic>
    </p:spTree>
    <p:extLst>
      <p:ext uri="{BB962C8B-B14F-4D97-AF65-F5344CB8AC3E}">
        <p14:creationId xmlns:p14="http://schemas.microsoft.com/office/powerpoint/2010/main" val="769047783"/>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9876</TotalTime>
  <Words>1372</Words>
  <Application>Microsoft Office PowerPoint</Application>
  <PresentationFormat>Widescreen</PresentationFormat>
  <Paragraphs>291</Paragraphs>
  <Slides>39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Wingdings</vt:lpstr>
      <vt:lpstr>Sage Headline Black</vt:lpstr>
      <vt:lpstr>Sage Text</vt:lpstr>
      <vt:lpstr>Calibri</vt:lpstr>
      <vt:lpstr>Arial</vt:lpstr>
      <vt:lpstr>Sage Text Light</vt:lpstr>
      <vt:lpstr>Office Theme</vt:lpstr>
      <vt:lpstr>Sage 300 Web SDK 2026.0 Overview</vt:lpstr>
      <vt:lpstr>Web SDK</vt:lpstr>
      <vt:lpstr>Corrected Issues</vt:lpstr>
      <vt:lpstr>Corrected Issues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Subclassing</vt:lpstr>
      <vt:lpstr>Subclassing</vt:lpstr>
      <vt:lpstr>Samples</vt:lpstr>
      <vt:lpstr>Samples</vt:lpstr>
      <vt:lpstr>Web API</vt:lpstr>
      <vt:lpstr>Web API</vt:lpstr>
      <vt:lpstr>Proxy &amp; Tester</vt:lpstr>
      <vt:lpstr>PowerPoint Presentation</vt:lpstr>
      <vt:lpstr>Documentation and Tutorials</vt:lpstr>
      <vt:lpstr>Documentation and Tutorials</vt:lpstr>
      <vt:lpstr>Miscellaneous</vt:lpstr>
      <vt:lpstr>Miscellaneous</vt:lpstr>
      <vt:lpstr>What’s Coming</vt:lpstr>
      <vt:lpstr>What’s Coming</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136</cp:revision>
  <dcterms:created xsi:type="dcterms:W3CDTF">2022-05-24T17:10:57Z</dcterms:created>
  <dcterms:modified xsi:type="dcterms:W3CDTF">2025-10-20T08:37:47Z</dcterms:modified>
</cp:coreProperties>
</file>